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0" r:id="rId7"/>
    <p:sldId id="261" r:id="rId8"/>
    <p:sldId id="266" r:id="rId9"/>
    <p:sldId id="267" r:id="rId10"/>
    <p:sldId id="264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CC0000"/>
    <a:srgbClr val="6C0000"/>
    <a:srgbClr val="7538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84076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за прелесть </a:t>
            </a:r>
            <a:b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сказки!</a:t>
            </a:r>
            <a:endParaRPr lang="ru-RU" sz="4800" b="1" spc="50" dirty="0">
              <a:ln w="11430"/>
              <a:blipFill dpi="0" rotWithShape="1">
                <a:blip r:embed="rId3"/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3848" y="548680"/>
            <a:ext cx="3168352" cy="641691"/>
          </a:xfrm>
          <a:prstGeom prst="rect">
            <a:avLst/>
          </a:prstGeom>
          <a:noFill/>
        </p:spPr>
      </p:pic>
      <p:pic>
        <p:nvPicPr>
          <p:cNvPr id="7" name="Picture 2" descr="C:\Users\Елена\Pictures\Мои рисунки\01_декор\6071\7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3203848" y="2636912"/>
            <a:ext cx="3168352" cy="6416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84168" y="458112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Выполнили:</a:t>
            </a:r>
          </a:p>
          <a:p>
            <a:r>
              <a:rPr lang="ru-RU" b="1" dirty="0" smtClean="0"/>
              <a:t>Литвинова Н.В.</a:t>
            </a:r>
          </a:p>
          <a:p>
            <a:r>
              <a:rPr lang="ru-RU" b="1" dirty="0" err="1" smtClean="0"/>
              <a:t>Яхшибекян</a:t>
            </a:r>
            <a:r>
              <a:rPr lang="ru-RU" b="1" dirty="0" smtClean="0"/>
              <a:t> Э.С.</a:t>
            </a:r>
          </a:p>
          <a:p>
            <a:r>
              <a:rPr lang="ru-RU" b="1" dirty="0" err="1" smtClean="0"/>
              <a:t>Цивенко</a:t>
            </a:r>
            <a:r>
              <a:rPr lang="ru-RU" b="1" dirty="0" smtClean="0"/>
              <a:t> Т.В.</a:t>
            </a:r>
          </a:p>
          <a:p>
            <a:r>
              <a:rPr lang="ru-RU" b="1" dirty="0" smtClean="0"/>
              <a:t>Ратова И.И.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342900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Проект в подготовительной комбинированной группе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6237312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г. Минеральные Воды 2022г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620688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u="sng" dirty="0" smtClean="0"/>
              <a:t>Физическое развитие: </a:t>
            </a:r>
          </a:p>
          <a:p>
            <a:r>
              <a:rPr lang="ru-RU" b="1" dirty="0" smtClean="0"/>
              <a:t>1. Подвижная игра «Ручеёк»; «Золотые ворота»</a:t>
            </a:r>
          </a:p>
          <a:p>
            <a:r>
              <a:rPr lang="ru-RU" b="1" dirty="0" smtClean="0"/>
              <a:t>2. Игра – эстафета «33 богатыря»;</a:t>
            </a:r>
          </a:p>
          <a:p>
            <a:r>
              <a:rPr lang="ru-RU" b="1" dirty="0" smtClean="0"/>
              <a:t>3. Малоподвижная игра «Летает, ползает, плавает», «Море волнуется»</a:t>
            </a:r>
          </a:p>
          <a:p>
            <a:r>
              <a:rPr lang="ru-RU" b="1" u="sng" dirty="0" err="1" smtClean="0"/>
              <a:t>Здоровьесберегающие</a:t>
            </a:r>
            <a:r>
              <a:rPr lang="ru-RU" b="1" u="sng" dirty="0" smtClean="0"/>
              <a:t> технологии:</a:t>
            </a:r>
          </a:p>
          <a:p>
            <a:r>
              <a:rPr lang="ru-RU" b="1" dirty="0" smtClean="0"/>
              <a:t>1. Дыхательная гимнастика «Ветер, ветер ты могуч…»,</a:t>
            </a:r>
          </a:p>
          <a:p>
            <a:r>
              <a:rPr lang="ru-RU" b="1" dirty="0" smtClean="0"/>
              <a:t>2. Артикуляционная гимнастика, статические и динамические упражнения на все группы звуков: гимнастика для глаз «Шмель», мелкая моторика: штриховка, раскрашивание, рисование по клеткам героев сказок А.С.Пушкина.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92696"/>
            <a:ext cx="669674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0000"/>
                </a:solidFill>
              </a:rPr>
              <a:t>Завершающий этап: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оформление выставки детских работ по сказкам А.С. Пушкина «Путешествие по сказкам»;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оформление фото выставки по следам проекта;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развлечение (театрализованная деятельность) «Что за прелесть эти сказки!»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подведение итогов совместной деятельности,  обобщение результатов.</a:t>
            </a:r>
          </a:p>
          <a:p>
            <a:endParaRPr lang="ru-RU" b="1" dirty="0" smtClean="0"/>
          </a:p>
          <a:p>
            <a:endParaRPr lang="ru-RU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620688"/>
            <a:ext cx="684076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A0000"/>
                </a:solidFill>
              </a:rPr>
              <a:t>Работа с родителями:</a:t>
            </a:r>
            <a:endParaRPr lang="ru-RU" sz="2000" b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b="1" dirty="0" smtClean="0"/>
              <a:t>Пополнение и подборка материала по теме для книжного уголка, акция «Подари книгу»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b="1" dirty="0" smtClean="0"/>
              <a:t>Совместная работа детей и родителей рисунки «Ах! Что за прелесть эти сказки!»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b="1" dirty="0" smtClean="0"/>
              <a:t>Консультация для родителей «Сказки А.С.Пушкина в жизни ребенка»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Вовлечение родителей к подготовке к театральному представлению по сказкам А.С.Пушкина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Миляева\IMG-20220327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3820682" cy="2865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314096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Дидактический материал</a:t>
            </a:r>
            <a:endParaRPr lang="ru-RU" sz="1600" b="1" dirty="0">
              <a:solidFill>
                <a:srgbClr val="7A0000"/>
              </a:solidFill>
            </a:endParaRPr>
          </a:p>
        </p:txBody>
      </p:sp>
      <p:pic>
        <p:nvPicPr>
          <p:cNvPr id="2" name="Picture 2" descr="C:\Users\User\Desktop\Фото Миляева\IMG_20220328_133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4199155" cy="31409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386104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Уголок А.С.Пушкина</a:t>
            </a:r>
            <a:endParaRPr lang="ru-RU" sz="1600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Миляева\IMG-20220327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564396" cy="4752528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Миляева\IMG_20220208_103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48680"/>
            <a:ext cx="3554891" cy="47525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55172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Беседа по «Сказке о царе </a:t>
            </a:r>
            <a:r>
              <a:rPr lang="ru-RU" sz="1600" b="1" dirty="0" err="1" smtClean="0">
                <a:solidFill>
                  <a:srgbClr val="7A0000"/>
                </a:solidFill>
              </a:rPr>
              <a:t>Салтане</a:t>
            </a:r>
            <a:r>
              <a:rPr lang="ru-RU" sz="1600" b="1" dirty="0" smtClean="0">
                <a:solidFill>
                  <a:srgbClr val="7A0000"/>
                </a:solidFill>
              </a:rPr>
              <a:t>»</a:t>
            </a:r>
            <a:endParaRPr lang="ru-RU" sz="1600" b="1" dirty="0">
              <a:solidFill>
                <a:srgbClr val="7A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62068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Рассматривание портрета, знакомство с биографией</a:t>
            </a:r>
            <a:endParaRPr lang="ru-RU" sz="1600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Миляева\IMG_20220321_111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043230" cy="3024336"/>
          </a:xfrm>
          <a:prstGeom prst="rect">
            <a:avLst/>
          </a:prstGeom>
          <a:noFill/>
        </p:spPr>
      </p:pic>
      <p:pic>
        <p:nvPicPr>
          <p:cNvPr id="3075" name="Picture 3" descr="C:\Users\User\Desktop\Фото Миляева\IMG_20220316_16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946963" cy="295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357301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Просмотр </a:t>
            </a:r>
          </a:p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мультфильмов</a:t>
            </a:r>
            <a:endParaRPr lang="ru-RU" sz="1600" b="1" dirty="0">
              <a:solidFill>
                <a:srgbClr val="7A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49289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Дидактическая игра </a:t>
            </a:r>
          </a:p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«Найди пару»</a:t>
            </a:r>
            <a:endParaRPr lang="ru-RU" sz="1600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Миляева\IMG_20220317_160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99280"/>
            <a:ext cx="3938876" cy="2946279"/>
          </a:xfrm>
          <a:prstGeom prst="rect">
            <a:avLst/>
          </a:prstGeom>
          <a:noFill/>
        </p:spPr>
      </p:pic>
      <p:pic>
        <p:nvPicPr>
          <p:cNvPr id="4099" name="Picture 3" descr="C:\Users\User\Desktop\Фото Миляева\IMG_20220318_08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199155" cy="31409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37890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Конструирование «Град на острове стоит»</a:t>
            </a:r>
            <a:endParaRPr lang="ru-RU" sz="1600" b="1" dirty="0">
              <a:solidFill>
                <a:srgbClr val="7A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263691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Дидактическая игра </a:t>
            </a:r>
          </a:p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«Собери картинку»</a:t>
            </a:r>
            <a:endParaRPr lang="ru-RU" sz="1600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Миляева\IMG-20220324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2669"/>
            <a:ext cx="3816424" cy="5088566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Миляева\IMG_20220208_111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3985786" cy="53285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548680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Рисование «Ель стоит перед дворцом»</a:t>
            </a:r>
            <a:endParaRPr lang="ru-RU" sz="1600" b="1" dirty="0">
              <a:solidFill>
                <a:srgbClr val="7A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73325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7A0000"/>
                </a:solidFill>
              </a:rPr>
              <a:t>Пластилинография</a:t>
            </a:r>
            <a:r>
              <a:rPr lang="ru-RU" sz="1600" b="1" dirty="0" smtClean="0">
                <a:solidFill>
                  <a:srgbClr val="7A0000"/>
                </a:solidFill>
              </a:rPr>
              <a:t> «Золотая рыбка»</a:t>
            </a:r>
            <a:endParaRPr lang="ru-RU" sz="1600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Миляева\IMG-20220327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867894" cy="5157192"/>
          </a:xfrm>
          <a:prstGeom prst="rect">
            <a:avLst/>
          </a:prstGeom>
          <a:noFill/>
        </p:spPr>
      </p:pic>
      <p:pic>
        <p:nvPicPr>
          <p:cNvPr id="6147" name="Picture 3" descr="C:\Users\User\Desktop\Фото Миляева\IMG-20220327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3942438" cy="52565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59632" y="573325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Народная игра </a:t>
            </a:r>
          </a:p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«Золотые ворота»</a:t>
            </a:r>
            <a:endParaRPr lang="ru-RU" sz="1600" b="1" dirty="0">
              <a:solidFill>
                <a:srgbClr val="7A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20688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Малоподвижная игра </a:t>
            </a:r>
          </a:p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«Море волнуется»</a:t>
            </a:r>
            <a:endParaRPr lang="ru-RU" sz="1600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Миляева\IMG_20220318_080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857579" cy="5157192"/>
          </a:xfrm>
          <a:prstGeom prst="rect">
            <a:avLst/>
          </a:prstGeom>
          <a:noFill/>
        </p:spPr>
      </p:pic>
      <p:pic>
        <p:nvPicPr>
          <p:cNvPr id="7171" name="Picture 3" descr="C:\Users\User\Desktop\Фото Миляева\IMG-20220327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888432" cy="518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88024" y="54868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Акция «Подари книгу»</a:t>
            </a:r>
            <a:endParaRPr lang="ru-RU" sz="1600" b="1" dirty="0">
              <a:solidFill>
                <a:srgbClr val="7A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587727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Совместная работа «Ах! Что за прелесть эти сказки!»</a:t>
            </a:r>
            <a:endParaRPr lang="ru-RU" sz="1600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68407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A0000"/>
                </a:solidFill>
              </a:rPr>
              <a:t>АКТУАЛЬНОСТЬ ПРОЕКТА</a:t>
            </a:r>
          </a:p>
          <a:p>
            <a:pPr algn="just"/>
            <a:r>
              <a:rPr lang="ru-RU" sz="1600" dirty="0" smtClean="0"/>
              <a:t>       </a:t>
            </a:r>
            <a:r>
              <a:rPr lang="ru-RU" sz="1600" b="1" dirty="0" smtClean="0"/>
              <a:t>Как бы ни была неоспорима роль воспитателя в начальном приобщении детей к чтению, первым и основным «руководителем» детского чтения является семья. Именно родители читают ребёнку его первые книжки, рассматривают вместе с ним картинки, выбирают и покупают детские книжки, формируя домашнюю библиотеку.</a:t>
            </a:r>
          </a:p>
          <a:p>
            <a:pPr algn="just"/>
            <a:r>
              <a:rPr lang="ru-RU" sz="1600" b="1" dirty="0" smtClean="0"/>
              <a:t>        Опрос родителей показал, что только в 27% семей воспитанников существует традиция семейного чтения. Но и там, в основном детям читают только народные сказки, совершенно забывая о великой русской литературе. Нас удивил тот факт, что многие родители знают все сказки А.С.Пушкина, имеют его книги в домашней библиотеке, но не читают их детям, считая это преждевременным. Родители долго считают детей маленькими и думают, что такие произведения не подвластны умам дошкольников. А ведь, ещё С.Маршак сказал «У каждого возраста – свой Пушкин».</a:t>
            </a:r>
          </a:p>
          <a:p>
            <a:pPr algn="just"/>
            <a:r>
              <a:rPr lang="ru-RU" sz="1600" b="1" dirty="0" smtClean="0"/>
              <a:t>        Творчество Пушкина открывает и объясняет ребёнку жизнь общества и природы, мир человеческих чувств и взаимоотношений. У детей развивается мышление, память, воображение. Знакомство с произведениями А.С. Пушкина помогает закладывать фундамент русской души – любящей, отзывчивой, восприимчивой к красоте.</a:t>
            </a:r>
          </a:p>
          <a:p>
            <a:r>
              <a:rPr lang="ru-RU" sz="1600" b="1" u="sng" dirty="0" smtClean="0"/>
              <a:t>Проблема:</a:t>
            </a:r>
            <a:r>
              <a:rPr lang="ru-RU" sz="1600" b="1" dirty="0" smtClean="0"/>
              <a:t> недостаточный интерес родителей к семейному чтению.</a:t>
            </a:r>
          </a:p>
          <a:p>
            <a:r>
              <a:rPr lang="ru-RU" sz="1600" b="1" u="sng" dirty="0" smtClean="0"/>
              <a:t>Причины:</a:t>
            </a:r>
          </a:p>
          <a:p>
            <a:r>
              <a:rPr lang="ru-RU" sz="1600" b="1" u="sng" dirty="0" smtClean="0"/>
              <a:t>Объективные</a:t>
            </a:r>
            <a:r>
              <a:rPr lang="ru-RU" sz="1600" b="1" dirty="0" smtClean="0"/>
              <a:t> – увлечение интернетом, просмотр телевизионных передач.</a:t>
            </a:r>
          </a:p>
          <a:p>
            <a:r>
              <a:rPr lang="ru-RU" sz="1600" b="1" u="sng" dirty="0" smtClean="0"/>
              <a:t>Субъективные</a:t>
            </a:r>
            <a:r>
              <a:rPr lang="ru-RU" sz="1600" b="1" dirty="0" smtClean="0"/>
              <a:t> – недостаточный читательский интерес родителей.</a:t>
            </a:r>
          </a:p>
          <a:p>
            <a:pPr algn="just"/>
            <a:endParaRPr lang="ru-RU" sz="1600" b="1" dirty="0" smtClean="0"/>
          </a:p>
          <a:p>
            <a:pPr algn="just"/>
            <a:endParaRPr lang="ru-RU" sz="1600" b="1" dirty="0" smtClean="0"/>
          </a:p>
          <a:p>
            <a:pPr algn="just"/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Миляева\IMG-20220328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4475312" cy="2646028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Миляева\IMG-20220328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92996"/>
            <a:ext cx="4139952" cy="31049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48064" y="90872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A0000"/>
                </a:solidFill>
              </a:rPr>
              <a:t>Театрализованное представление «Что за прелесть эти сказки!»</a:t>
            </a:r>
            <a:endParaRPr lang="ru-RU" sz="1600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908720"/>
            <a:ext cx="5544616" cy="1754326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infodoski.ru/images/detailed/22/%D0%97%D0%9F201943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64904"/>
            <a:ext cx="2918683" cy="360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268760"/>
            <a:ext cx="56886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r>
              <a:rPr lang="ru-RU" b="1" dirty="0" smtClean="0"/>
              <a:t> приобщение детей и родителей к семейному чтению через сказки А.С.Пушкина.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Продолжить знакомство детей с творчеством великого русского поэта А.С.Пушкина.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Обогатить и расширить словарный запас детей.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Помочь детям в овладении средствами звуковой выразительности речи (темп, ударение, сила голоса, интонация).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Стимулировать совместное творчество детей и родителей.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Способствовать поддержанию традиций семейного чтения.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Обеспечить ситуации совместной продуктивной деятельности детей в группе, позволяющей им получить интересный коллективный продукт.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/>
              <a:t> Воспитывать бережное отношение к книге.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692696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0000"/>
                </a:solidFill>
              </a:rPr>
              <a:t>ЦЕЛИ И ЗАДАЧИ ПРОЕКТА</a:t>
            </a:r>
            <a:endParaRPr lang="ru-RU" sz="2000" b="1" dirty="0">
              <a:solidFill>
                <a:srgbClr val="7A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4888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Тип проекта: </a:t>
            </a:r>
            <a:r>
              <a:rPr lang="ru-RU" b="1" dirty="0" smtClean="0"/>
              <a:t>творческий, познавательный, игровой.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Вид проекта: </a:t>
            </a:r>
            <a:r>
              <a:rPr lang="ru-RU" b="1" dirty="0" smtClean="0"/>
              <a:t>групповой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Сроки реализации проекта: </a:t>
            </a:r>
            <a:r>
              <a:rPr lang="ru-RU" b="1" dirty="0" smtClean="0"/>
              <a:t>среднесрочный  (январь – март)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Участники проекта: </a:t>
            </a:r>
            <a:r>
              <a:rPr lang="ru-RU" b="1" dirty="0" smtClean="0"/>
              <a:t>дети, воспитатели, учитель-логопед, музыкальный руководитель,  родители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Методы реализации проекта: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наглядный: просмотр мультфильмов, альбомов,  фотографий, картин;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словесный: беседы с элементами диалога, обобщающие рассказы воспитателей, чтение сказок;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практический: сюжетно-ролевые игры, театрализованная деятельность, продуктивная деятельность.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476672"/>
            <a:ext cx="7211144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7A0000"/>
                </a:solidFill>
              </a:rPr>
              <a:t>Ожидаемые результаты:</a:t>
            </a:r>
          </a:p>
          <a:p>
            <a:r>
              <a:rPr lang="ru-RU" sz="1800" b="1" dirty="0" smtClean="0"/>
              <a:t>Развитие интереса к творчеству А.С.Пушкина;</a:t>
            </a:r>
          </a:p>
          <a:p>
            <a:r>
              <a:rPr lang="ru-RU" sz="1800" b="1" dirty="0" smtClean="0"/>
              <a:t>Развитие познавательной активности;</a:t>
            </a:r>
          </a:p>
          <a:p>
            <a:r>
              <a:rPr lang="ru-RU" sz="1800" b="1" dirty="0" smtClean="0"/>
              <a:t>Расширение кругозора;</a:t>
            </a:r>
          </a:p>
          <a:p>
            <a:r>
              <a:rPr lang="ru-RU" sz="1800" b="1" dirty="0" smtClean="0"/>
              <a:t>Развитие творческих способностей;</a:t>
            </a:r>
          </a:p>
          <a:p>
            <a:r>
              <a:rPr lang="ru-RU" sz="1800" b="1" dirty="0" smtClean="0"/>
              <a:t>Формирование эмоциональной отзывчивости;</a:t>
            </a:r>
          </a:p>
          <a:p>
            <a:r>
              <a:rPr lang="ru-RU" sz="1800" b="1" dirty="0" smtClean="0"/>
              <a:t>Создание единого развивающего пространства, включающего детей, педагогов и родителей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76673"/>
            <a:ext cx="67687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A0000"/>
                </a:solidFill>
              </a:rPr>
              <a:t>ЭТАПЫ ПРОЕКТА:</a:t>
            </a:r>
          </a:p>
          <a:p>
            <a:pPr marL="342900" indent="-342900">
              <a:buAutoNum type="arabicPeriod"/>
            </a:pPr>
            <a:r>
              <a:rPr lang="ru-RU" b="1" u="sng" dirty="0" smtClean="0">
                <a:solidFill>
                  <a:srgbClr val="7A0000"/>
                </a:solidFill>
              </a:rPr>
              <a:t>Подготовительный: </a:t>
            </a:r>
            <a:endParaRPr lang="ru-RU" b="1" dirty="0" smtClean="0">
              <a:solidFill>
                <a:srgbClr val="7A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 Составление плана работы;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Обсуждение проекта, выяснение возможностей, средств, необходимых для реализации проекта;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 Подбор методической, художественной литературы, иллюстративного, музыкального, аудио и видео материала по теме проекта, изготовление дидактических игр;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Оформление презентации по биографии автора и викторины по сказкам А.С. Пушкина;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 Подбор  материала для изобразительной и продуктивной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Опрос родителей и детей о том, какие книги дома читают, есть ли в домашней библиотеке произведения А.С Пушкина;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Разработка памяток для родителей «Что, как и когда читать детям?»;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Опрос детей, выяснить, какие знания и представления имеются у детей о поэте А.С. Пушкине и его произведениях;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Разработка сценария итогового мероприятия.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6768752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7A0000"/>
                </a:solidFill>
              </a:rPr>
              <a:t>2. Основной:</a:t>
            </a:r>
            <a:endParaRPr lang="ru-RU" b="1" u="sng" dirty="0" smtClean="0"/>
          </a:p>
          <a:p>
            <a:r>
              <a:rPr lang="ru-RU" dirty="0" smtClean="0"/>
              <a:t> </a:t>
            </a:r>
            <a:r>
              <a:rPr lang="ru-RU" b="1" u="sng" dirty="0" smtClean="0"/>
              <a:t>Речевое развитие:</a:t>
            </a:r>
          </a:p>
          <a:p>
            <a:r>
              <a:rPr lang="ru-RU" b="1" dirty="0" smtClean="0"/>
              <a:t>1. </a:t>
            </a:r>
            <a:r>
              <a:rPr lang="ru-RU" b="1" i="1" dirty="0" smtClean="0"/>
              <a:t>Чтение сказок А.С. Пушкина:</a:t>
            </a:r>
            <a:r>
              <a:rPr lang="ru-RU" b="1" dirty="0" smtClean="0"/>
              <a:t> «Сказка о рыбаке и рыбке», «Сказка о мертвой царевне и о семи богатырях», «Сказка о царе </a:t>
            </a:r>
            <a:r>
              <a:rPr lang="ru-RU" b="1" dirty="0" err="1" smtClean="0"/>
              <a:t>Салтане</a:t>
            </a:r>
            <a:r>
              <a:rPr lang="ru-RU" b="1" dirty="0" smtClean="0"/>
              <a:t>, о сыне его славном и могучем богатыре князе </a:t>
            </a:r>
            <a:r>
              <a:rPr lang="ru-RU" b="1" dirty="0" err="1" smtClean="0"/>
              <a:t>Гвидоне</a:t>
            </a:r>
            <a:r>
              <a:rPr lang="ru-RU" b="1" dirty="0" smtClean="0"/>
              <a:t> </a:t>
            </a:r>
            <a:r>
              <a:rPr lang="ru-RU" b="1" dirty="0" err="1" smtClean="0"/>
              <a:t>Салтановиче</a:t>
            </a:r>
            <a:r>
              <a:rPr lang="ru-RU" b="1" dirty="0" smtClean="0"/>
              <a:t> и о прекрасной Царевне Лебеди», «Сказка о золотом петушке», «Сказка о попе и о работнике его </a:t>
            </a:r>
            <a:r>
              <a:rPr lang="ru-RU" b="1" dirty="0" err="1" smtClean="0"/>
              <a:t>Балде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2. </a:t>
            </a:r>
            <a:r>
              <a:rPr lang="ru-RU" b="1" i="1" dirty="0" smtClean="0"/>
              <a:t>Беседа по сказке А.С. Пушкина «Сказка о царе </a:t>
            </a:r>
            <a:r>
              <a:rPr lang="ru-RU" b="1" i="1" dirty="0" err="1" smtClean="0"/>
              <a:t>Салтане</a:t>
            </a:r>
            <a:r>
              <a:rPr lang="ru-RU" b="1" i="1" dirty="0" smtClean="0"/>
              <a:t>».</a:t>
            </a:r>
            <a:endParaRPr lang="ru-RU" b="1" dirty="0" smtClean="0"/>
          </a:p>
          <a:p>
            <a:r>
              <a:rPr lang="ru-RU" b="1" i="1" dirty="0" smtClean="0"/>
              <a:t>3.Чтение отрывков стихотворений А.С. Пушкина о зиме:</a:t>
            </a:r>
            <a:r>
              <a:rPr lang="ru-RU" b="1" dirty="0" smtClean="0"/>
              <a:t> «Зимнее утро», «Зимний вечер», «Зимняя дорога», «Какая ночь! Мороз трескучий», «Идет волшебница-зима», «Зимы ждала, ждала природа».</a:t>
            </a:r>
          </a:p>
          <a:p>
            <a:r>
              <a:rPr lang="ru-RU" b="1" dirty="0" smtClean="0"/>
              <a:t>4.    Заучивание стихотворения А.С. Пушкина: «У лукоморья дуб зеленый», «Уж небо осенью дышало»</a:t>
            </a:r>
          </a:p>
          <a:p>
            <a:r>
              <a:rPr lang="ru-RU" b="1" u="sng" dirty="0" smtClean="0"/>
              <a:t>Социально-коммуникативное развитие:</a:t>
            </a:r>
          </a:p>
          <a:p>
            <a:r>
              <a:rPr lang="ru-RU" b="1" dirty="0" smtClean="0"/>
              <a:t>1. Рассматривание портрета А.С. Пушкина.</a:t>
            </a:r>
          </a:p>
          <a:p>
            <a:r>
              <a:rPr lang="ru-RU" b="1" dirty="0" smtClean="0"/>
              <a:t>2. Рассматривание иллюстраций к сказкам А.С. Пушкина: «Царевна с яблоком. Пробуждение царевны. «Дочка царская жива!», «Воротился старик к старухе», «Избушка там, на курьих ножках» «Там ступа с бабою ягой», «Царевна - Лебедь»,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394692"/>
            <a:ext cx="66967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3.Беседа «Море в поэзии А.С. Пушкина».</a:t>
            </a:r>
          </a:p>
          <a:p>
            <a:r>
              <a:rPr lang="ru-RU" b="1" dirty="0" smtClean="0"/>
              <a:t>4.Речевые подвижные игры: «Шмель», «Подводное царство» </a:t>
            </a:r>
            <a:r>
              <a:rPr lang="ru-RU" b="1" dirty="0" err="1" smtClean="0"/>
              <a:t>эвримическая</a:t>
            </a:r>
            <a:r>
              <a:rPr lang="ru-RU" b="1" dirty="0" smtClean="0"/>
              <a:t> композиция (музыка К. Сен-Санса),</a:t>
            </a:r>
          </a:p>
          <a:p>
            <a:r>
              <a:rPr lang="ru-RU" b="1" dirty="0" smtClean="0"/>
              <a:t>Игры на звукоподражание «Превращение князя </a:t>
            </a:r>
            <a:r>
              <a:rPr lang="ru-RU" b="1" dirty="0" err="1" smtClean="0"/>
              <a:t>Гвидона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5.Игра-фантазия «Если б я поймал золотую рыбку».</a:t>
            </a:r>
          </a:p>
          <a:p>
            <a:r>
              <a:rPr lang="ru-RU" b="1" dirty="0" smtClean="0"/>
              <a:t>6.Дидактические игры: «Золотая рыбка», «Шифровки», «Скажи наоборот», «В синем море-океане», «Кого не стало?», «Подбери схему», «Вспомни сказку», «Кто скорее?», «Составь и прочитай слова», «Волшебные предметы», «Найди предметы из сказок Пушкина».</a:t>
            </a:r>
          </a:p>
          <a:p>
            <a:r>
              <a:rPr lang="ru-RU" b="1" dirty="0" smtClean="0"/>
              <a:t>7. Конкурс чтецов отрывков из произведений А.С. Пушкина.</a:t>
            </a:r>
          </a:p>
          <a:p>
            <a:r>
              <a:rPr lang="ru-RU" b="1" dirty="0" smtClean="0"/>
              <a:t>8. Книжная выставка по сказкам А.С. Пушкина.</a:t>
            </a:r>
          </a:p>
          <a:p>
            <a:r>
              <a:rPr lang="ru-RU" b="1" dirty="0" smtClean="0"/>
              <a:t>9. Родительский клуб «Мир сказок А.С. Пушкина</a:t>
            </a:r>
            <a:r>
              <a:rPr lang="ru-RU" dirty="0" smtClean="0"/>
              <a:t>» </a:t>
            </a:r>
            <a:r>
              <a:rPr lang="ru-RU" b="1" dirty="0" smtClean="0"/>
              <a:t>их влияние на развитие речи ребёнка.</a:t>
            </a:r>
          </a:p>
          <a:p>
            <a:r>
              <a:rPr lang="ru-RU" b="1" u="sng" dirty="0" smtClean="0"/>
              <a:t>Познавательное развитие:</a:t>
            </a:r>
            <a:endParaRPr lang="ru-RU" b="1" dirty="0" smtClean="0"/>
          </a:p>
          <a:p>
            <a:pPr marL="342900" indent="-342900"/>
            <a:r>
              <a:rPr lang="ru-RU" b="1" dirty="0" smtClean="0"/>
              <a:t>1. Литературная викторина по сказкам А.С.Пушкина;</a:t>
            </a:r>
          </a:p>
          <a:p>
            <a:pPr marL="342900" indent="-342900"/>
            <a:r>
              <a:rPr lang="ru-RU" b="1" dirty="0" smtClean="0"/>
              <a:t>2. Викторина по математике «Герои сказок Пушкина в цифрах»</a:t>
            </a:r>
          </a:p>
          <a:p>
            <a:pPr marL="342900" indent="-342900"/>
            <a:r>
              <a:rPr lang="ru-RU" b="1" dirty="0" smtClean="0"/>
              <a:t>3. Видеосалон, просмотр </a:t>
            </a:r>
            <a:r>
              <a:rPr lang="ru-RU" b="1" dirty="0" err="1" smtClean="0"/>
              <a:t>мульфильмов</a:t>
            </a:r>
            <a:r>
              <a:rPr lang="ru-RU" b="1" dirty="0" smtClean="0"/>
              <a:t> по сказкам А.С.Пушкина: «Сказка о царе </a:t>
            </a:r>
            <a:r>
              <a:rPr lang="ru-RU" b="1" dirty="0" err="1" smtClean="0"/>
              <a:t>Салтане</a:t>
            </a:r>
            <a:r>
              <a:rPr lang="ru-RU" b="1" dirty="0" smtClean="0"/>
              <a:t>», «Сказка о рыбаке и рыбке», «Сказка о мертвой царевне и семи богатырях», «Сказка о золотом петушке»</a:t>
            </a:r>
          </a:p>
          <a:p>
            <a:endParaRPr lang="ru-RU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04664"/>
            <a:ext cx="67687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Исследовательские работы о жизни А.С.Пушкина: «Первые книги», «Откуда брались сказки»</a:t>
            </a:r>
          </a:p>
          <a:p>
            <a:r>
              <a:rPr lang="ru-RU" b="1" dirty="0" smtClean="0"/>
              <a:t>5. Математическая игра по сказкам А.С.Пушкина: «Убери лишнее», «Назови последовательность», игры со счетными палочками (выкладывание кораблика, рыбки), «Посчитай-ка»</a:t>
            </a:r>
          </a:p>
          <a:p>
            <a:r>
              <a:rPr lang="ru-RU" b="1" u="sng" dirty="0" smtClean="0"/>
              <a:t>Художественно-эстетическое развитие:</a:t>
            </a:r>
            <a:endParaRPr lang="ru-RU" b="1" dirty="0" smtClean="0"/>
          </a:p>
          <a:p>
            <a:pPr marL="342900" indent="-342900"/>
            <a:r>
              <a:rPr lang="ru-RU" b="1" dirty="0" smtClean="0"/>
              <a:t>1. Лепка: «Белка песенки поет», «Царевна Лебедь», «Лукоморье»</a:t>
            </a:r>
          </a:p>
          <a:p>
            <a:pPr marL="342900" indent="-342900"/>
            <a:r>
              <a:rPr lang="ru-RU" b="1" dirty="0" smtClean="0"/>
              <a:t>2. Рисование: «Рады мы проказам матушки-зимы»,  «Ель растет перед дворцом», «Что за прелесть эти сказки!», «Сказочный дворец», «Петушок с высокой спицы»</a:t>
            </a:r>
          </a:p>
          <a:p>
            <a:pPr marL="342900" indent="-342900"/>
            <a:r>
              <a:rPr lang="ru-RU" b="1" dirty="0" smtClean="0"/>
              <a:t>3. Аппликация, ручной труд: «Сказочный дворец», «Золотая рыбка», «Месяц, месяц, мой дружок»</a:t>
            </a:r>
          </a:p>
          <a:p>
            <a:pPr marL="342900" indent="-342900"/>
            <a:r>
              <a:rPr lang="ru-RU" b="1" dirty="0" smtClean="0"/>
              <a:t>4. Конструирование: «Град на острове стоит», «Флот царя </a:t>
            </a:r>
            <a:r>
              <a:rPr lang="ru-RU" b="1" dirty="0" err="1" smtClean="0"/>
              <a:t>Салтана</a:t>
            </a:r>
            <a:r>
              <a:rPr lang="ru-RU" b="1" dirty="0" smtClean="0"/>
              <a:t>», «Новый дом для старухи»</a:t>
            </a:r>
          </a:p>
          <a:p>
            <a:pPr marL="342900" indent="-342900"/>
            <a:r>
              <a:rPr lang="ru-RU" b="1" dirty="0" smtClean="0"/>
              <a:t>5. Слушание музыки: «Полет шмеля» </a:t>
            </a:r>
            <a:r>
              <a:rPr lang="ru-RU" b="1" dirty="0" err="1" smtClean="0"/>
              <a:t>Н.А.Римский-Корсаков</a:t>
            </a:r>
            <a:r>
              <a:rPr lang="ru-RU" b="1" dirty="0" smtClean="0"/>
              <a:t>, «Бой с коршуном» П.И.Чайковский, «Море» опера «Садко», русская народная песня «Во саду ли в огороде»</a:t>
            </a:r>
          </a:p>
          <a:p>
            <a:pPr marL="342900" indent="-342900"/>
            <a:r>
              <a:rPr lang="ru-RU" b="1" dirty="0" smtClean="0"/>
              <a:t>6. Игра-драматизация: «У самого синего моря», «Свет мой, зеркальце, скажи»</a:t>
            </a:r>
          </a:p>
          <a:p>
            <a:pPr marL="342900" indent="-342900"/>
            <a:r>
              <a:rPr lang="ru-RU" b="1" dirty="0" smtClean="0"/>
              <a:t>7. Игра на музыкальных инструментах: «Во саду ли, в огороде», «Марш </a:t>
            </a:r>
            <a:r>
              <a:rPr lang="ru-RU" b="1" dirty="0" err="1" smtClean="0"/>
              <a:t>Черномора</a:t>
            </a:r>
            <a:r>
              <a:rPr lang="ru-RU" b="1" dirty="0" smtClean="0"/>
              <a:t>»</a:t>
            </a:r>
          </a:p>
          <a:p>
            <a:pPr marL="342900" indent="-342900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</TotalTime>
  <Words>679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Что за прелесть  эти сказки!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</cp:lastModifiedBy>
  <cp:revision>25</cp:revision>
  <dcterms:created xsi:type="dcterms:W3CDTF">2014-08-08T16:01:14Z</dcterms:created>
  <dcterms:modified xsi:type="dcterms:W3CDTF">2022-03-28T17:15:46Z</dcterms:modified>
</cp:coreProperties>
</file>